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vi.iev.si/european-ethics-and-values-framework-eevvf/wisdom/" TargetMode="External"/><Relationship Id="rId3" Type="http://schemas.openxmlformats.org/officeDocument/2006/relationships/hyperlink" Target="http://evi.iev.si/european-ethics-and-values-framework-eevvf/work-creativity/" TargetMode="External"/><Relationship Id="rId4" Type="http://schemas.openxmlformats.org/officeDocument/2006/relationships/hyperlink" Target="http://evi.iev.si/european-ethics-and-values-framework-eevvf/tradition/" TargetMode="External"/><Relationship Id="rId11" Type="http://schemas.openxmlformats.org/officeDocument/2006/relationships/hyperlink" Target="http://evi.iev.si/european-ethics-and-values-framework-eevvf/life-nature-health/" TargetMode="External"/><Relationship Id="rId10" Type="http://schemas.openxmlformats.org/officeDocument/2006/relationships/hyperlink" Target="http://evi.iev.si/european-ethics-and-values-framework-eevvf/humanity/" TargetMode="External"/><Relationship Id="rId9" Type="http://schemas.openxmlformats.org/officeDocument/2006/relationships/hyperlink" Target="http://evi.iev.si/european-ethics-and-values-framework-eevvf/social-concern/" TargetMode="External"/><Relationship Id="rId5" Type="http://schemas.openxmlformats.org/officeDocument/2006/relationships/hyperlink" Target="http://evi.iev.si/european-ethics-and-values-framework-eevvf/culture/" TargetMode="External"/><Relationship Id="rId6" Type="http://schemas.openxmlformats.org/officeDocument/2006/relationships/hyperlink" Target="http://evi.iev.si/european-ethics-and-values-framework-eevvf/universalism/" TargetMode="External"/><Relationship Id="rId7" Type="http://schemas.openxmlformats.org/officeDocument/2006/relationships/hyperlink" Target="http://evi.iev.si/european-ethics-and-values-framework-eevvf/justice/" TargetMode="External"/><Relationship Id="rId8" Type="http://schemas.openxmlformats.org/officeDocument/2006/relationships/hyperlink" Target="http://evi.iev.si/european-ethics-and-values-framework-eevvf/integr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ca"/>
              <a:t>Lluís: First of all, we’d like to introduce ourselves we are Lluis, Bintou, Susana, Josep Maria and Laura and we come from Institut de Cassà de la Selva.  There are 5 of us but we have been working on European Identities with a bunch of other people who are over there (Anna Li, Gemma, Kadi, Neus and Núria).</a:t>
            </a:r>
          </a:p>
          <a:p>
            <a:pPr lvl="0">
              <a:spcBef>
                <a:spcPts val="0"/>
              </a:spcBef>
              <a:buNone/>
            </a:pPr>
            <a:r>
              <a:rPr lang="ca"/>
              <a:t>Laura: We will give our slideshow in English</a:t>
            </a:r>
          </a:p>
          <a:p>
            <a:pPr lvl="0">
              <a:spcBef>
                <a:spcPts val="0"/>
              </a:spcBef>
              <a:buNone/>
            </a:pPr>
            <a:r>
              <a:rPr lang="ca"/>
              <a:t>Bintou: Et aussi en Français au début et a la fin. Bon, d’abord, merci à tous de nous écouter. On commence….</a:t>
            </a:r>
          </a:p>
          <a:p>
            <a:pPr lvl="0">
              <a:spcBef>
                <a:spcPts val="0"/>
              </a:spcBef>
              <a:buNone/>
            </a:pPr>
            <a:r>
              <a:rPr lang="ca"/>
              <a:t>Laura: What distinguishes a European from a non-European? Is it the language? Is it the look? Is it our way of life? We hope you know it at the end of this presentation.</a:t>
            </a:r>
          </a:p>
          <a:p>
            <a:pPr lvl="0">
              <a:spcBef>
                <a:spcPts val="0"/>
              </a:spcBef>
              <a:buNone/>
            </a:pPr>
            <a:r>
              <a:rPr lang="ca"/>
              <a:t>Bintou: Comment peut-on distinguer un Européen? C’est la langue? L’aparence? Le mode de vie? Vous le saurait, à la fin de la présentation… J’espère.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ca" sz="1050">
                <a:solidFill>
                  <a:srgbClr val="3B3835"/>
                </a:solidFill>
              </a:rPr>
              <a:t>Josep Maria: What does it mean to be European? European Institutions are really interested in finding it out. For this reason, Eurostat, the EU agency for statistics and surveys, has asked this question to many European Citizens in the 28 member-states. According to their survey, what makes Europeans feel European is our shared Culture, our shared Economy, our shared History, our shared Sport competitions, Values and Geography.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ca"/>
              <a:t>Lluís: As you can see, </a:t>
            </a:r>
            <a:r>
              <a:rPr lang="ca"/>
              <a:t>culture is set of characteristics and knowledge of a group of people, defined by everything from language to religion, cuisine, social habits, music and arts. Culture is like a big umbrella that covers almost everything… </a:t>
            </a:r>
          </a:p>
          <a:p>
            <a:pPr lvl="0">
              <a:spcBef>
                <a:spcPts val="0"/>
              </a:spcBef>
              <a:buNone/>
            </a:pPr>
            <a:r>
              <a:rPr lang="ca">
                <a:solidFill>
                  <a:schemeClr val="dk2"/>
                </a:solidFill>
              </a:rPr>
              <a:t>Let’s talk about language in Europe, we have 24 working languages ( semi-official like Catalan and more than 20 minority languages).....not much in common.</a:t>
            </a:r>
          </a:p>
          <a:p>
            <a:pPr lvl="0">
              <a:spcBef>
                <a:spcPts val="0"/>
              </a:spcBef>
              <a:buNone/>
            </a:pPr>
            <a:r>
              <a:rPr lang="ca">
                <a:solidFill>
                  <a:schemeClr val="dk2"/>
                </a:solidFill>
              </a:rPr>
              <a:t>Let’s talk about religion, 75% Europeans belief in God and 25% don’t. Believers are mainly Christian but other communities such as muslims and hinduists more and more important….not much in common.</a:t>
            </a:r>
          </a:p>
          <a:p>
            <a:pPr lvl="0">
              <a:spcBef>
                <a:spcPts val="0"/>
              </a:spcBef>
              <a:buNone/>
            </a:pPr>
            <a:r>
              <a:rPr lang="ca">
                <a:solidFill>
                  <a:schemeClr val="dk2"/>
                </a:solidFill>
              </a:rPr>
              <a:t>We could talk about gender, ethnicity, age, sexual orientation and always the same conclusion: not much in common….</a:t>
            </a:r>
          </a:p>
          <a:p>
            <a:pPr lvl="0">
              <a:spcBef>
                <a:spcPts val="0"/>
              </a:spcBef>
              <a:buNone/>
            </a:pPr>
            <a:r>
              <a:rPr lang="ca" sz="1400">
                <a:solidFill>
                  <a:schemeClr val="dk2"/>
                </a:solidFill>
              </a:rPr>
              <a:t> </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ca"/>
              <a:t>Susanna: Let’s talk about money! Europeans are rich. The EU is the second world economic power and the first trading power.</a:t>
            </a:r>
          </a:p>
          <a:p>
            <a:pPr lvl="0">
              <a:spcBef>
                <a:spcPts val="0"/>
              </a:spcBef>
              <a:buNone/>
            </a:pPr>
            <a:r>
              <a:rPr lang="ca"/>
              <a:t>But …. some countries are richer than others (Look at Luxemburg and at Bulgaria) In EU words, </a:t>
            </a:r>
            <a:r>
              <a:rPr lang="ca">
                <a:solidFill>
                  <a:srgbClr val="333333"/>
                </a:solidFill>
                <a:highlight>
                  <a:srgbClr val="FFFFFF"/>
                </a:highlight>
              </a:rPr>
              <a:t> The dispersion in GDP per capita across the EU Member States is quite remarkable) And some Europeans are richer than others: In countries in red, unequality is lesser than in countries in purple or blue.</a:t>
            </a:r>
          </a:p>
          <a:p>
            <a:pPr lvl="0">
              <a:spcBef>
                <a:spcPts val="0"/>
              </a:spcBef>
              <a:buNone/>
            </a:pPr>
            <a:r>
              <a:rPr lang="ca" sz="900">
                <a:solidFill>
                  <a:srgbClr val="333333"/>
                </a:solidFill>
                <a:highlight>
                  <a:srgbClr val="FFFFFF"/>
                </a:highlight>
              </a:rPr>
              <a:t> </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ca" sz="1050">
                <a:solidFill>
                  <a:srgbClr val="3B3835"/>
                </a:solidFill>
                <a:highlight>
                  <a:srgbClr val="EEEEEE"/>
                </a:highlight>
              </a:rPr>
              <a:t>Laura: True. We share a long common history. Ever more, Europe created history! We created civilizations like Greece and Rome. Europe created philosophy and also create science…. Europe even created football! The truth is that Europe has invented, created and made many great things and THAT IS ONE THING WE HAVE IN COMMON.. </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ca"/>
              <a:t>Josep Maria: And here we come to the key point. Being European means sharing a certain view of the world. Europeans believe that the prosperous society of the future can only be founded on knowledge, wisdom and values. These values are:  </a:t>
            </a:r>
            <a:r>
              <a:rPr lang="ca" sz="1000" u="sng">
                <a:solidFill>
                  <a:srgbClr val="58869D"/>
                </a:solidFill>
                <a:highlight>
                  <a:srgbClr val="FFFFFF"/>
                </a:highlight>
                <a:hlinkClick r:id="rId2"/>
              </a:rPr>
              <a:t>WISDOM</a:t>
            </a:r>
            <a:r>
              <a:rPr lang="ca"/>
              <a:t> </a:t>
            </a:r>
            <a:r>
              <a:rPr lang="ca" sz="1000" u="sng">
                <a:solidFill>
                  <a:srgbClr val="58869D"/>
                </a:solidFill>
                <a:highlight>
                  <a:srgbClr val="FFFFFF"/>
                </a:highlight>
                <a:hlinkClick r:id="rId3"/>
              </a:rPr>
              <a:t>WORK, CREATIVITY</a:t>
            </a:r>
            <a:r>
              <a:rPr lang="ca"/>
              <a:t> </a:t>
            </a:r>
            <a:r>
              <a:rPr lang="ca" sz="1000" u="sng">
                <a:solidFill>
                  <a:srgbClr val="58869D"/>
                </a:solidFill>
                <a:highlight>
                  <a:srgbClr val="FFFFFF"/>
                </a:highlight>
                <a:hlinkClick r:id="rId4"/>
              </a:rPr>
              <a:t>TRADITION</a:t>
            </a:r>
            <a:r>
              <a:rPr lang="ca"/>
              <a:t> </a:t>
            </a:r>
            <a:r>
              <a:rPr lang="ca" sz="1000" u="sng">
                <a:solidFill>
                  <a:srgbClr val="58869D"/>
                </a:solidFill>
                <a:highlight>
                  <a:srgbClr val="FFFFFF"/>
                </a:highlight>
                <a:hlinkClick r:id="rId5"/>
              </a:rPr>
              <a:t>CULTURE</a:t>
            </a:r>
            <a:r>
              <a:rPr lang="ca"/>
              <a:t> </a:t>
            </a:r>
            <a:r>
              <a:rPr lang="ca" sz="1000" u="sng">
                <a:solidFill>
                  <a:srgbClr val="58869D"/>
                </a:solidFill>
                <a:highlight>
                  <a:srgbClr val="FFFFFF"/>
                </a:highlight>
                <a:hlinkClick r:id="rId6"/>
              </a:rPr>
              <a:t>UNIVERSALISM</a:t>
            </a:r>
            <a:r>
              <a:rPr lang="ca"/>
              <a:t> </a:t>
            </a:r>
            <a:r>
              <a:rPr lang="ca" sz="1000" u="sng">
                <a:solidFill>
                  <a:srgbClr val="58869D"/>
                </a:solidFill>
                <a:highlight>
                  <a:srgbClr val="FFFFFF"/>
                </a:highlight>
                <a:hlinkClick r:id="rId7"/>
              </a:rPr>
              <a:t>JUSTICE</a:t>
            </a:r>
            <a:r>
              <a:rPr lang="ca"/>
              <a:t> </a:t>
            </a:r>
            <a:r>
              <a:rPr lang="ca" sz="1000" u="sng">
                <a:solidFill>
                  <a:srgbClr val="58869D"/>
                </a:solidFill>
                <a:highlight>
                  <a:srgbClr val="FFFFFF"/>
                </a:highlight>
                <a:hlinkClick r:id="rId8"/>
              </a:rPr>
              <a:t>INTEGRITY</a:t>
            </a:r>
            <a:r>
              <a:rPr lang="ca"/>
              <a:t> </a:t>
            </a:r>
            <a:r>
              <a:rPr lang="ca" sz="1000" u="sng">
                <a:solidFill>
                  <a:srgbClr val="58869D"/>
                </a:solidFill>
                <a:highlight>
                  <a:srgbClr val="FFFFFF"/>
                </a:highlight>
                <a:hlinkClick r:id="rId9"/>
              </a:rPr>
              <a:t>SOCIAL CONCERN</a:t>
            </a:r>
            <a:r>
              <a:rPr lang="ca"/>
              <a:t> </a:t>
            </a:r>
            <a:r>
              <a:rPr lang="ca" sz="1000" u="sng">
                <a:solidFill>
                  <a:srgbClr val="58869D"/>
                </a:solidFill>
                <a:highlight>
                  <a:srgbClr val="FFFFFF"/>
                </a:highlight>
                <a:hlinkClick r:id="rId10"/>
              </a:rPr>
              <a:t>HUMANITY</a:t>
            </a:r>
            <a:r>
              <a:rPr lang="ca"/>
              <a:t> </a:t>
            </a:r>
            <a:r>
              <a:rPr lang="ca" sz="1000" u="sng">
                <a:solidFill>
                  <a:srgbClr val="32A3DB"/>
                </a:solidFill>
                <a:highlight>
                  <a:srgbClr val="FFFFFF"/>
                </a:highlight>
                <a:hlinkClick r:id="rId11"/>
              </a:rPr>
              <a:t>LIFE, NATURE, HEALTH.</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ca"/>
              <a:t>Lluís: So far, we have seen that Europeans do not have so much in common and however they believe they do. At the beginning when we explained what is culture is the </a:t>
            </a:r>
            <a:r>
              <a:rPr lang="ca"/>
              <a:t>characteristics</a:t>
            </a:r>
            <a:r>
              <a:rPr lang="ca"/>
              <a:t> of a group AS WELL AS the knowledge of being a group. </a:t>
            </a:r>
          </a:p>
          <a:p>
            <a:pPr lvl="0">
              <a:spcBef>
                <a:spcPts val="0"/>
              </a:spcBef>
              <a:buNone/>
            </a:pPr>
            <a:r>
              <a:rPr lang="ca"/>
              <a:t>Europeans identify themselves as such, because they share a continent, a long history, a set of values but mainly BECAUSE THEY WANT TO. .  </a:t>
            </a:r>
          </a:p>
          <a:p>
            <a:pPr lvl="0">
              <a:spcBef>
                <a:spcPts val="0"/>
              </a:spcBef>
              <a:buNone/>
            </a:pPr>
            <a:r>
              <a:t/>
            </a:r>
            <a:endParaRP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ca" sz="1200">
                <a:solidFill>
                  <a:schemeClr val="dk1"/>
                </a:solidFill>
              </a:rPr>
              <a:t>As finishing words, let’s say that </a:t>
            </a:r>
          </a:p>
          <a:p>
            <a:pPr indent="-304800" lvl="0" marL="457200" rtl="0">
              <a:lnSpc>
                <a:spcPct val="115000"/>
              </a:lnSpc>
              <a:spcBef>
                <a:spcPts val="0"/>
              </a:spcBef>
              <a:spcAft>
                <a:spcPts val="1600"/>
              </a:spcAft>
              <a:buClr>
                <a:schemeClr val="dk1"/>
              </a:buClr>
              <a:buSzPct val="100000"/>
            </a:pPr>
            <a:r>
              <a:rPr lang="ca" sz="1200">
                <a:solidFill>
                  <a:schemeClr val="dk1"/>
                </a:solidFill>
              </a:rPr>
              <a:t>Europeans have a </a:t>
            </a:r>
            <a:r>
              <a:rPr b="1" lang="ca" sz="1200">
                <a:solidFill>
                  <a:schemeClr val="dk1"/>
                </a:solidFill>
              </a:rPr>
              <a:t>common history, geography, economy and view of the world</a:t>
            </a:r>
            <a:r>
              <a:rPr lang="ca" sz="1200">
                <a:solidFill>
                  <a:schemeClr val="dk1"/>
                </a:solidFill>
              </a:rPr>
              <a:t>.</a:t>
            </a:r>
          </a:p>
          <a:p>
            <a:pPr indent="-304800" lvl="0" marL="457200" rtl="0">
              <a:lnSpc>
                <a:spcPct val="115000"/>
              </a:lnSpc>
              <a:spcBef>
                <a:spcPts val="0"/>
              </a:spcBef>
              <a:spcAft>
                <a:spcPts val="1600"/>
              </a:spcAft>
              <a:buClr>
                <a:schemeClr val="dk1"/>
              </a:buClr>
              <a:buSzPct val="100000"/>
            </a:pPr>
            <a:r>
              <a:rPr i="1" lang="ca" sz="1200">
                <a:solidFill>
                  <a:schemeClr val="dk1"/>
                </a:solidFill>
              </a:rPr>
              <a:t>Les européens partagent une histoire, une géographie, une économie et une vision du monde.</a:t>
            </a:r>
          </a:p>
          <a:p>
            <a:pPr indent="-304800" lvl="0" marL="457200" rtl="0">
              <a:lnSpc>
                <a:spcPct val="115000"/>
              </a:lnSpc>
              <a:spcBef>
                <a:spcPts val="0"/>
              </a:spcBef>
              <a:spcAft>
                <a:spcPts val="1600"/>
              </a:spcAft>
              <a:buClr>
                <a:schemeClr val="dk1"/>
              </a:buClr>
              <a:buSzPct val="100000"/>
            </a:pPr>
            <a:r>
              <a:rPr lang="ca" sz="1200">
                <a:solidFill>
                  <a:schemeClr val="dk1"/>
                </a:solidFill>
              </a:rPr>
              <a:t>Europeans identify themselves as such and identify themselves with a set of core genuinely </a:t>
            </a:r>
            <a:r>
              <a:rPr b="1" lang="ca" sz="1200">
                <a:solidFill>
                  <a:schemeClr val="dk1"/>
                </a:solidFill>
              </a:rPr>
              <a:t>European values</a:t>
            </a:r>
            <a:r>
              <a:rPr lang="ca" sz="1200">
                <a:solidFill>
                  <a:schemeClr val="dk1"/>
                </a:solidFill>
              </a:rPr>
              <a:t>. </a:t>
            </a:r>
          </a:p>
          <a:p>
            <a:pPr indent="-304800" lvl="0" marL="457200" rtl="0">
              <a:lnSpc>
                <a:spcPct val="115000"/>
              </a:lnSpc>
              <a:spcBef>
                <a:spcPts val="0"/>
              </a:spcBef>
              <a:spcAft>
                <a:spcPts val="1600"/>
              </a:spcAft>
              <a:buClr>
                <a:schemeClr val="dk1"/>
              </a:buClr>
              <a:buSzPct val="100000"/>
            </a:pPr>
            <a:r>
              <a:rPr i="1" lang="ca" sz="1200">
                <a:solidFill>
                  <a:schemeClr val="dk1"/>
                </a:solidFill>
              </a:rPr>
              <a:t>Les européens se disent européens et ils s’identifient avec des valeurs fondamentales partagées.</a:t>
            </a:r>
          </a:p>
          <a:p>
            <a:pPr indent="-304800" lvl="0" marL="457200" rtl="0">
              <a:lnSpc>
                <a:spcPct val="115000"/>
              </a:lnSpc>
              <a:spcBef>
                <a:spcPts val="0"/>
              </a:spcBef>
              <a:spcAft>
                <a:spcPts val="1600"/>
              </a:spcAft>
              <a:buClr>
                <a:schemeClr val="dk1"/>
              </a:buClr>
              <a:buSzPct val="100000"/>
            </a:pPr>
            <a:r>
              <a:rPr lang="ca" sz="1200">
                <a:solidFill>
                  <a:schemeClr val="dk1"/>
                </a:solidFill>
              </a:rPr>
              <a:t>European share joint symbols, traditions and other cultural elements and believe in a </a:t>
            </a:r>
            <a:r>
              <a:rPr b="1" lang="ca" sz="1200">
                <a:solidFill>
                  <a:schemeClr val="dk1"/>
                </a:solidFill>
              </a:rPr>
              <a:t>joint future</a:t>
            </a:r>
            <a:r>
              <a:rPr lang="ca" sz="1200">
                <a:solidFill>
                  <a:schemeClr val="dk1"/>
                </a:solidFill>
              </a:rPr>
              <a:t>.</a:t>
            </a:r>
          </a:p>
          <a:p>
            <a:pPr indent="-304800" lvl="0" marL="457200" rtl="0">
              <a:lnSpc>
                <a:spcPct val="115000"/>
              </a:lnSpc>
              <a:spcBef>
                <a:spcPts val="0"/>
              </a:spcBef>
              <a:spcAft>
                <a:spcPts val="1600"/>
              </a:spcAft>
              <a:buClr>
                <a:schemeClr val="dk1"/>
              </a:buClr>
              <a:buSzPct val="100000"/>
            </a:pPr>
            <a:r>
              <a:rPr i="1" lang="ca" sz="1200">
                <a:solidFill>
                  <a:schemeClr val="dk1"/>
                </a:solidFill>
              </a:rPr>
              <a:t>Les européens ont des symboles communs ainsi que d’autres éléments cultures et ils croient à un futur ensemble.</a:t>
            </a:r>
          </a:p>
          <a:p>
            <a:pPr lvl="0" rtl="0">
              <a:lnSpc>
                <a:spcPct val="115000"/>
              </a:lnSpc>
              <a:spcBef>
                <a:spcPts val="0"/>
              </a:spcBef>
              <a:spcAft>
                <a:spcPts val="1600"/>
              </a:spcAft>
              <a:buNone/>
            </a:pPr>
            <a:r>
              <a:rPr lang="ca" sz="1200">
                <a:solidFill>
                  <a:schemeClr val="dk1"/>
                </a:solidFill>
              </a:rPr>
              <a:t>Thank you for your attention. Merci de votre atténtion.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4C2F4"/>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ca"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699" y="1468225"/>
            <a:ext cx="8520600" cy="1365900"/>
          </a:xfrm>
          <a:prstGeom prst="rect">
            <a:avLst/>
          </a:prstGeom>
        </p:spPr>
        <p:txBody>
          <a:bodyPr anchorCtr="0" anchor="b" bIns="91425" lIns="91425" rIns="91425" tIns="91425">
            <a:noAutofit/>
          </a:bodyPr>
          <a:lstStyle/>
          <a:p>
            <a:pPr lvl="0" rtl="0" algn="l">
              <a:spcBef>
                <a:spcPts val="0"/>
              </a:spcBef>
              <a:buNone/>
            </a:pPr>
            <a:r>
              <a:rPr lang="ca"/>
              <a:t>How to be European?</a:t>
            </a:r>
          </a:p>
        </p:txBody>
      </p:sp>
      <p:sp>
        <p:nvSpPr>
          <p:cNvPr id="55" name="Shape 55"/>
          <p:cNvSpPr txBox="1"/>
          <p:nvPr>
            <p:ph idx="1" type="subTitle"/>
          </p:nvPr>
        </p:nvSpPr>
        <p:spPr>
          <a:xfrm>
            <a:off x="311700" y="2834125"/>
            <a:ext cx="8520600" cy="1151400"/>
          </a:xfrm>
          <a:prstGeom prst="rect">
            <a:avLst/>
          </a:prstGeom>
        </p:spPr>
        <p:txBody>
          <a:bodyPr anchorCtr="0" anchor="t" bIns="91425" lIns="91425" rIns="91425" tIns="91425">
            <a:noAutofit/>
          </a:bodyPr>
          <a:lstStyle/>
          <a:p>
            <a:pPr lvl="0" rtl="0" algn="l">
              <a:spcBef>
                <a:spcPts val="0"/>
              </a:spcBef>
              <a:buNone/>
            </a:pPr>
            <a:r>
              <a:rPr lang="ca"/>
              <a:t>European Identity or Identities </a:t>
            </a:r>
          </a:p>
          <a:p>
            <a:pPr lvl="0" rtl="0" algn="l">
              <a:spcBef>
                <a:spcPts val="0"/>
              </a:spcBef>
              <a:buNone/>
            </a:pPr>
            <a:r>
              <a:t/>
            </a:r>
            <a:endParaRPr/>
          </a:p>
          <a:p>
            <a:pPr lvl="0" algn="l">
              <a:spcBef>
                <a:spcPts val="0"/>
              </a:spcBef>
              <a:buNone/>
            </a:pPr>
            <a:r>
              <a:t/>
            </a:r>
            <a:endParaRPr i="1"/>
          </a:p>
        </p:txBody>
      </p:sp>
      <p:pic>
        <p:nvPicPr>
          <p:cNvPr descr="LOGO_INS_LEMA_QUADRAT.png" id="56" name="Shape 56"/>
          <p:cNvPicPr preferRelativeResize="0"/>
          <p:nvPr/>
        </p:nvPicPr>
        <p:blipFill>
          <a:blip r:embed="rId3">
            <a:alphaModFix/>
          </a:blip>
          <a:stretch>
            <a:fillRect/>
          </a:stretch>
        </p:blipFill>
        <p:spPr>
          <a:xfrm>
            <a:off x="0" y="0"/>
            <a:ext cx="764172" cy="894274"/>
          </a:xfrm>
          <a:prstGeom prst="rect">
            <a:avLst/>
          </a:prstGeom>
          <a:noFill/>
          <a:ln>
            <a:noFill/>
          </a:ln>
        </p:spPr>
      </p:pic>
      <p:sp>
        <p:nvSpPr>
          <p:cNvPr id="57" name="Shape 57"/>
          <p:cNvSpPr txBox="1"/>
          <p:nvPr/>
        </p:nvSpPr>
        <p:spPr>
          <a:xfrm>
            <a:off x="865650" y="104975"/>
            <a:ext cx="2881800" cy="789300"/>
          </a:xfrm>
          <a:prstGeom prst="rect">
            <a:avLst/>
          </a:prstGeom>
          <a:noFill/>
          <a:ln>
            <a:noFill/>
          </a:ln>
        </p:spPr>
        <p:txBody>
          <a:bodyPr anchorCtr="0" anchor="ctr" bIns="91425" lIns="91425" rIns="91425" tIns="91425">
            <a:noAutofit/>
          </a:bodyPr>
          <a:lstStyle/>
          <a:p>
            <a:pPr lvl="0" rtl="0">
              <a:spcBef>
                <a:spcPts val="0"/>
              </a:spcBef>
              <a:buNone/>
            </a:pPr>
            <a:r>
              <a:rPr i="1" lang="ca">
                <a:solidFill>
                  <a:schemeClr val="dk2"/>
                </a:solidFill>
              </a:rPr>
              <a:t>I</a:t>
            </a:r>
            <a:r>
              <a:rPr i="1" lang="ca">
                <a:solidFill>
                  <a:schemeClr val="dk2"/>
                </a:solidFill>
              </a:rPr>
              <a:t>nstitut de Cassà de la Selva</a:t>
            </a:r>
          </a:p>
        </p:txBody>
      </p:sp>
      <p:pic>
        <p:nvPicPr>
          <p:cNvPr id="58" name="Shape 58"/>
          <p:cNvPicPr preferRelativeResize="0"/>
          <p:nvPr/>
        </p:nvPicPr>
        <p:blipFill>
          <a:blip r:embed="rId4">
            <a:alphaModFix/>
          </a:blip>
          <a:stretch>
            <a:fillRect/>
          </a:stretch>
        </p:blipFill>
        <p:spPr>
          <a:xfrm>
            <a:off x="5551950" y="3408075"/>
            <a:ext cx="3127600" cy="1521225"/>
          </a:xfrm>
          <a:prstGeom prst="rect">
            <a:avLst/>
          </a:prstGeom>
          <a:noFill/>
          <a:ln>
            <a:noFill/>
          </a:ln>
        </p:spPr>
      </p:pic>
      <p:pic>
        <p:nvPicPr>
          <p:cNvPr id="59" name="Shape 59"/>
          <p:cNvPicPr preferRelativeResize="0"/>
          <p:nvPr/>
        </p:nvPicPr>
        <p:blipFill>
          <a:blip r:embed="rId5">
            <a:alphaModFix/>
          </a:blip>
          <a:stretch>
            <a:fillRect/>
          </a:stretch>
        </p:blipFill>
        <p:spPr>
          <a:xfrm>
            <a:off x="7343334" y="0"/>
            <a:ext cx="1800665" cy="789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400725" y="661925"/>
            <a:ext cx="7443000" cy="572700"/>
          </a:xfrm>
          <a:prstGeom prst="rect">
            <a:avLst/>
          </a:prstGeom>
        </p:spPr>
        <p:txBody>
          <a:bodyPr anchorCtr="0" anchor="t" bIns="91425" lIns="91425" rIns="91425" tIns="91425">
            <a:noAutofit/>
          </a:bodyPr>
          <a:lstStyle/>
          <a:p>
            <a:pPr lvl="0">
              <a:spcBef>
                <a:spcPts val="0"/>
              </a:spcBef>
              <a:buNone/>
            </a:pPr>
            <a:r>
              <a:rPr lang="ca">
                <a:solidFill>
                  <a:schemeClr val="dk2"/>
                </a:solidFill>
              </a:rPr>
              <a:t>What makes us European...according to European Citizens?</a:t>
            </a:r>
          </a:p>
        </p:txBody>
      </p:sp>
      <p:pic>
        <p:nvPicPr>
          <p:cNvPr id="65" name="Shape 65"/>
          <p:cNvPicPr preferRelativeResize="0"/>
          <p:nvPr/>
        </p:nvPicPr>
        <p:blipFill>
          <a:blip r:embed="rId3">
            <a:alphaModFix/>
          </a:blip>
          <a:stretch>
            <a:fillRect/>
          </a:stretch>
        </p:blipFill>
        <p:spPr>
          <a:xfrm>
            <a:off x="982512" y="1611975"/>
            <a:ext cx="6772275" cy="2943225"/>
          </a:xfrm>
          <a:prstGeom prst="rect">
            <a:avLst/>
          </a:prstGeom>
          <a:noFill/>
          <a:ln>
            <a:noFill/>
          </a:ln>
        </p:spPr>
      </p:pic>
      <p:pic>
        <p:nvPicPr>
          <p:cNvPr id="66" name="Shape 66"/>
          <p:cNvPicPr preferRelativeResize="0"/>
          <p:nvPr/>
        </p:nvPicPr>
        <p:blipFill>
          <a:blip r:embed="rId4">
            <a:alphaModFix/>
          </a:blip>
          <a:stretch>
            <a:fillRect/>
          </a:stretch>
        </p:blipFill>
        <p:spPr>
          <a:xfrm>
            <a:off x="7397230" y="-1"/>
            <a:ext cx="1746769" cy="765674"/>
          </a:xfrm>
          <a:prstGeom prst="rect">
            <a:avLst/>
          </a:prstGeom>
          <a:noFill/>
          <a:ln>
            <a:noFill/>
          </a:ln>
        </p:spPr>
      </p:pic>
      <p:pic>
        <p:nvPicPr>
          <p:cNvPr descr="LOGO_INS_LEMA_QUADRAT.png" id="67" name="Shape 67"/>
          <p:cNvPicPr preferRelativeResize="0"/>
          <p:nvPr/>
        </p:nvPicPr>
        <p:blipFill>
          <a:blip r:embed="rId5">
            <a:alphaModFix/>
          </a:blip>
          <a:stretch>
            <a:fillRect/>
          </a:stretch>
        </p:blipFill>
        <p:spPr>
          <a:xfrm>
            <a:off x="0" y="0"/>
            <a:ext cx="654281" cy="765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889775" y="459850"/>
            <a:ext cx="8520600" cy="572700"/>
          </a:xfrm>
          <a:prstGeom prst="rect">
            <a:avLst/>
          </a:prstGeom>
        </p:spPr>
        <p:txBody>
          <a:bodyPr anchorCtr="0" anchor="t" bIns="91425" lIns="91425" rIns="91425" tIns="91425">
            <a:noAutofit/>
          </a:bodyPr>
          <a:lstStyle/>
          <a:p>
            <a:pPr lvl="0">
              <a:spcBef>
                <a:spcPts val="0"/>
              </a:spcBef>
              <a:buNone/>
            </a:pPr>
            <a:r>
              <a:rPr lang="ca">
                <a:solidFill>
                  <a:srgbClr val="5B5B5B"/>
                </a:solidFill>
              </a:rPr>
              <a:t>European Culture</a:t>
            </a:r>
          </a:p>
        </p:txBody>
      </p:sp>
      <p:sp>
        <p:nvSpPr>
          <p:cNvPr id="73" name="Shape 7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74" name="Shape 74"/>
          <p:cNvSpPr txBox="1"/>
          <p:nvPr>
            <p:ph idx="2" type="body"/>
          </p:nvPr>
        </p:nvSpPr>
        <p:spPr>
          <a:xfrm>
            <a:off x="4832400" y="1152475"/>
            <a:ext cx="3999900" cy="3603900"/>
          </a:xfrm>
          <a:prstGeom prst="rect">
            <a:avLst/>
          </a:prstGeom>
        </p:spPr>
        <p:txBody>
          <a:bodyPr anchorCtr="0" anchor="t" bIns="91425" lIns="91425" rIns="91425" tIns="91425">
            <a:noAutofit/>
          </a:bodyPr>
          <a:lstStyle/>
          <a:p>
            <a:pPr indent="-228600" lvl="0" marL="457200" rtl="0">
              <a:spcBef>
                <a:spcPts val="0"/>
              </a:spcBef>
            </a:pPr>
            <a:r>
              <a:rPr lang="ca"/>
              <a:t>Culture is the characteristics and knowledge of a group of people, defined by everything from language to religion, cuisine, social habits, music and arts. </a:t>
            </a:r>
          </a:p>
          <a:p>
            <a:pPr lvl="0" rtl="0">
              <a:spcBef>
                <a:spcPts val="0"/>
              </a:spcBef>
              <a:buNone/>
            </a:pPr>
            <a:r>
              <a:t/>
            </a:r>
            <a:endParaRPr/>
          </a:p>
          <a:p>
            <a:pPr indent="-228600" lvl="0" marL="457200" rtl="0">
              <a:spcBef>
                <a:spcPts val="0"/>
              </a:spcBef>
            </a:pPr>
            <a:r>
              <a:rPr lang="ca"/>
              <a:t>LANGUAGE </a:t>
            </a:r>
            <a:r>
              <a:rPr b="1" lang="ca"/>
              <a:t>but…. 24 working languages + 5 semi-official + 20 minority languages.</a:t>
            </a:r>
          </a:p>
          <a:p>
            <a:pPr indent="-228600" lvl="0" marL="457200" rtl="0">
              <a:spcBef>
                <a:spcPts val="0"/>
              </a:spcBef>
            </a:pPr>
            <a:r>
              <a:rPr lang="ca"/>
              <a:t>RELIGION </a:t>
            </a:r>
            <a:r>
              <a:rPr b="1" lang="ca"/>
              <a:t>but 75% Europeans belief in God while 25% are atheists </a:t>
            </a:r>
            <a:r>
              <a:rPr lang="ca"/>
              <a:t> </a:t>
            </a:r>
          </a:p>
          <a:p>
            <a:pPr indent="-228600" lvl="0" marL="457200">
              <a:spcBef>
                <a:spcPts val="0"/>
              </a:spcBef>
            </a:pPr>
            <a:r>
              <a:rPr lang="ca"/>
              <a:t>OTHER ASPECTS </a:t>
            </a:r>
            <a:r>
              <a:rPr b="1" lang="ca"/>
              <a:t>not much in common...apparently.</a:t>
            </a:r>
          </a:p>
        </p:txBody>
      </p:sp>
      <p:pic>
        <p:nvPicPr>
          <p:cNvPr id="75" name="Shape 75"/>
          <p:cNvPicPr preferRelativeResize="0"/>
          <p:nvPr/>
        </p:nvPicPr>
        <p:blipFill>
          <a:blip r:embed="rId3">
            <a:alphaModFix/>
          </a:blip>
          <a:stretch>
            <a:fillRect/>
          </a:stretch>
        </p:blipFill>
        <p:spPr>
          <a:xfrm>
            <a:off x="275337" y="1152473"/>
            <a:ext cx="4072625" cy="3249974"/>
          </a:xfrm>
          <a:prstGeom prst="rect">
            <a:avLst/>
          </a:prstGeom>
          <a:noFill/>
          <a:ln>
            <a:noFill/>
          </a:ln>
        </p:spPr>
      </p:pic>
      <p:pic>
        <p:nvPicPr>
          <p:cNvPr id="76" name="Shape 76"/>
          <p:cNvPicPr preferRelativeResize="0"/>
          <p:nvPr/>
        </p:nvPicPr>
        <p:blipFill>
          <a:blip r:embed="rId4">
            <a:alphaModFix/>
          </a:blip>
          <a:stretch>
            <a:fillRect/>
          </a:stretch>
        </p:blipFill>
        <p:spPr>
          <a:xfrm>
            <a:off x="7397230" y="103773"/>
            <a:ext cx="1746769" cy="765674"/>
          </a:xfrm>
          <a:prstGeom prst="rect">
            <a:avLst/>
          </a:prstGeom>
          <a:noFill/>
          <a:ln>
            <a:noFill/>
          </a:ln>
        </p:spPr>
      </p:pic>
      <p:pic>
        <p:nvPicPr>
          <p:cNvPr descr="LOGO_INS_LEMA_QUADRAT.png" id="77" name="Shape 77"/>
          <p:cNvPicPr preferRelativeResize="0"/>
          <p:nvPr/>
        </p:nvPicPr>
        <p:blipFill>
          <a:blip r:embed="rId5">
            <a:alphaModFix/>
          </a:blip>
          <a:stretch>
            <a:fillRect/>
          </a:stretch>
        </p:blipFill>
        <p:spPr>
          <a:xfrm>
            <a:off x="0" y="-13024"/>
            <a:ext cx="754089" cy="882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963900" y="489500"/>
            <a:ext cx="8520600" cy="572700"/>
          </a:xfrm>
          <a:prstGeom prst="rect">
            <a:avLst/>
          </a:prstGeom>
        </p:spPr>
        <p:txBody>
          <a:bodyPr anchorCtr="0" anchor="t" bIns="91425" lIns="91425" rIns="91425" tIns="91425">
            <a:noAutofit/>
          </a:bodyPr>
          <a:lstStyle/>
          <a:p>
            <a:pPr lvl="0" algn="l">
              <a:spcBef>
                <a:spcPts val="0"/>
              </a:spcBef>
              <a:buNone/>
            </a:pPr>
            <a:r>
              <a:rPr lang="ca">
                <a:solidFill>
                  <a:schemeClr val="dk2"/>
                </a:solidFill>
              </a:rPr>
              <a:t>Economy </a:t>
            </a:r>
          </a:p>
        </p:txBody>
      </p:sp>
      <p:sp>
        <p:nvSpPr>
          <p:cNvPr id="83" name="Shape 83"/>
          <p:cNvSpPr txBox="1"/>
          <p:nvPr>
            <p:ph idx="2" type="body"/>
          </p:nvPr>
        </p:nvSpPr>
        <p:spPr>
          <a:xfrm>
            <a:off x="415225" y="1374825"/>
            <a:ext cx="3999900" cy="950700"/>
          </a:xfrm>
          <a:prstGeom prst="rect">
            <a:avLst/>
          </a:prstGeom>
        </p:spPr>
        <p:txBody>
          <a:bodyPr anchorCtr="0" anchor="t" bIns="91425" lIns="91425" rIns="91425" tIns="91425">
            <a:noAutofit/>
          </a:bodyPr>
          <a:lstStyle/>
          <a:p>
            <a:pPr indent="-228600" lvl="0" marL="457200" rtl="0">
              <a:spcBef>
                <a:spcPts val="0"/>
              </a:spcBef>
            </a:pPr>
            <a:r>
              <a:rPr lang="ca"/>
              <a:t>The EU is the 2nd World economic power </a:t>
            </a:r>
          </a:p>
          <a:p>
            <a:pPr indent="-228600" lvl="0" marL="457200" rtl="0">
              <a:spcBef>
                <a:spcPts val="0"/>
              </a:spcBef>
            </a:pPr>
            <a:r>
              <a:rPr lang="ca"/>
              <a:t>Unequal distribution among states but also among citizens.</a:t>
            </a:r>
          </a:p>
        </p:txBody>
      </p:sp>
      <p:pic>
        <p:nvPicPr>
          <p:cNvPr id="84" name="Shape 84"/>
          <p:cNvPicPr preferRelativeResize="0"/>
          <p:nvPr/>
        </p:nvPicPr>
        <p:blipFill>
          <a:blip r:embed="rId3">
            <a:alphaModFix/>
          </a:blip>
          <a:stretch>
            <a:fillRect/>
          </a:stretch>
        </p:blipFill>
        <p:spPr>
          <a:xfrm>
            <a:off x="5795067" y="0"/>
            <a:ext cx="3245815" cy="5143500"/>
          </a:xfrm>
          <a:prstGeom prst="rect">
            <a:avLst/>
          </a:prstGeom>
          <a:noFill/>
          <a:ln>
            <a:noFill/>
          </a:ln>
        </p:spPr>
      </p:pic>
      <p:pic>
        <p:nvPicPr>
          <p:cNvPr id="85" name="Shape 85"/>
          <p:cNvPicPr preferRelativeResize="0"/>
          <p:nvPr/>
        </p:nvPicPr>
        <p:blipFill>
          <a:blip r:embed="rId4">
            <a:alphaModFix/>
          </a:blip>
          <a:stretch>
            <a:fillRect/>
          </a:stretch>
        </p:blipFill>
        <p:spPr>
          <a:xfrm>
            <a:off x="311705" y="2242251"/>
            <a:ext cx="3999900" cy="2782673"/>
          </a:xfrm>
          <a:prstGeom prst="rect">
            <a:avLst/>
          </a:prstGeom>
          <a:noFill/>
          <a:ln>
            <a:noFill/>
          </a:ln>
        </p:spPr>
      </p:pic>
      <p:pic>
        <p:nvPicPr>
          <p:cNvPr descr="LOGO_INS_LEMA_QUADRAT.png" id="86" name="Shape 86"/>
          <p:cNvPicPr preferRelativeResize="0"/>
          <p:nvPr/>
        </p:nvPicPr>
        <p:blipFill>
          <a:blip r:embed="rId5">
            <a:alphaModFix/>
          </a:blip>
          <a:stretch>
            <a:fillRect/>
          </a:stretch>
        </p:blipFill>
        <p:spPr>
          <a:xfrm>
            <a:off x="-2" y="0"/>
            <a:ext cx="853875" cy="999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888275" y="765675"/>
            <a:ext cx="7949100" cy="572700"/>
          </a:xfrm>
          <a:prstGeom prst="rect">
            <a:avLst/>
          </a:prstGeom>
        </p:spPr>
        <p:txBody>
          <a:bodyPr anchorCtr="0" anchor="t" bIns="91425" lIns="91425" rIns="91425" tIns="91425">
            <a:noAutofit/>
          </a:bodyPr>
          <a:lstStyle/>
          <a:p>
            <a:pPr indent="0" lvl="0" marL="0">
              <a:spcBef>
                <a:spcPts val="0"/>
              </a:spcBef>
              <a:buNone/>
            </a:pPr>
            <a:r>
              <a:rPr lang="ca">
                <a:solidFill>
                  <a:srgbClr val="434343"/>
                </a:solidFill>
              </a:rPr>
              <a:t> History, sports and so on...</a:t>
            </a:r>
          </a:p>
        </p:txBody>
      </p:sp>
      <p:pic>
        <p:nvPicPr>
          <p:cNvPr id="92" name="Shape 92"/>
          <p:cNvPicPr preferRelativeResize="0"/>
          <p:nvPr/>
        </p:nvPicPr>
        <p:blipFill>
          <a:blip r:embed="rId3">
            <a:alphaModFix/>
          </a:blip>
          <a:stretch>
            <a:fillRect/>
          </a:stretch>
        </p:blipFill>
        <p:spPr>
          <a:xfrm>
            <a:off x="888275" y="1816824"/>
            <a:ext cx="3532669" cy="2252075"/>
          </a:xfrm>
          <a:prstGeom prst="rect">
            <a:avLst/>
          </a:prstGeom>
          <a:noFill/>
          <a:ln>
            <a:noFill/>
          </a:ln>
        </p:spPr>
      </p:pic>
      <p:pic>
        <p:nvPicPr>
          <p:cNvPr id="93" name="Shape 93"/>
          <p:cNvPicPr preferRelativeResize="0"/>
          <p:nvPr/>
        </p:nvPicPr>
        <p:blipFill>
          <a:blip r:embed="rId4">
            <a:alphaModFix/>
          </a:blip>
          <a:stretch>
            <a:fillRect/>
          </a:stretch>
        </p:blipFill>
        <p:spPr>
          <a:xfrm>
            <a:off x="4773371" y="1816825"/>
            <a:ext cx="3999900" cy="2252073"/>
          </a:xfrm>
          <a:prstGeom prst="rect">
            <a:avLst/>
          </a:prstGeom>
          <a:noFill/>
          <a:ln>
            <a:noFill/>
          </a:ln>
        </p:spPr>
      </p:pic>
      <p:pic>
        <p:nvPicPr>
          <p:cNvPr id="94" name="Shape 94"/>
          <p:cNvPicPr preferRelativeResize="0"/>
          <p:nvPr/>
        </p:nvPicPr>
        <p:blipFill>
          <a:blip r:embed="rId5">
            <a:alphaModFix/>
          </a:blip>
          <a:stretch>
            <a:fillRect/>
          </a:stretch>
        </p:blipFill>
        <p:spPr>
          <a:xfrm>
            <a:off x="7397230" y="-1"/>
            <a:ext cx="1746769" cy="765674"/>
          </a:xfrm>
          <a:prstGeom prst="rect">
            <a:avLst/>
          </a:prstGeom>
          <a:noFill/>
          <a:ln>
            <a:noFill/>
          </a:ln>
        </p:spPr>
      </p:pic>
      <p:pic>
        <p:nvPicPr>
          <p:cNvPr descr="LOGO_INS_LEMA_QUADRAT.png" id="95" name="Shape 95"/>
          <p:cNvPicPr preferRelativeResize="0"/>
          <p:nvPr/>
        </p:nvPicPr>
        <p:blipFill>
          <a:blip r:embed="rId6">
            <a:alphaModFix/>
          </a:blip>
          <a:stretch>
            <a:fillRect/>
          </a:stretch>
        </p:blipFill>
        <p:spPr>
          <a:xfrm>
            <a:off x="34397" y="0"/>
            <a:ext cx="853875" cy="999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983300" y="192975"/>
            <a:ext cx="5416200" cy="572700"/>
          </a:xfrm>
          <a:prstGeom prst="rect">
            <a:avLst/>
          </a:prstGeom>
        </p:spPr>
        <p:txBody>
          <a:bodyPr anchorCtr="0" anchor="t" bIns="91425" lIns="91425" rIns="91425" tIns="91425">
            <a:noAutofit/>
          </a:bodyPr>
          <a:lstStyle/>
          <a:p>
            <a:pPr lvl="0">
              <a:spcBef>
                <a:spcPts val="0"/>
              </a:spcBef>
              <a:buNone/>
            </a:pPr>
            <a:r>
              <a:rPr lang="ca">
                <a:solidFill>
                  <a:srgbClr val="5B5B5B"/>
                </a:solidFill>
              </a:rPr>
              <a:t>European view of the world </a:t>
            </a:r>
          </a:p>
          <a:p>
            <a:pPr lvl="0">
              <a:spcBef>
                <a:spcPts val="0"/>
              </a:spcBef>
              <a:buNone/>
            </a:pPr>
            <a:r>
              <a:t/>
            </a:r>
            <a:endParaRPr>
              <a:solidFill>
                <a:srgbClr val="5B5B5B"/>
              </a:solidFill>
            </a:endParaRPr>
          </a:p>
        </p:txBody>
      </p:sp>
      <p:sp>
        <p:nvSpPr>
          <p:cNvPr id="101" name="Shape 101"/>
          <p:cNvSpPr txBox="1"/>
          <p:nvPr>
            <p:ph idx="1" type="body"/>
          </p:nvPr>
        </p:nvSpPr>
        <p:spPr>
          <a:xfrm>
            <a:off x="311700" y="1152475"/>
            <a:ext cx="7508100" cy="34164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t/>
            </a:r>
            <a:endParaRPr/>
          </a:p>
        </p:txBody>
      </p:sp>
      <p:pic>
        <p:nvPicPr>
          <p:cNvPr id="102" name="Shape 102"/>
          <p:cNvPicPr preferRelativeResize="0"/>
          <p:nvPr/>
        </p:nvPicPr>
        <p:blipFill>
          <a:blip r:embed="rId3">
            <a:alphaModFix/>
          </a:blip>
          <a:stretch>
            <a:fillRect/>
          </a:stretch>
        </p:blipFill>
        <p:spPr>
          <a:xfrm>
            <a:off x="7397230" y="-1"/>
            <a:ext cx="1746769" cy="765674"/>
          </a:xfrm>
          <a:prstGeom prst="rect">
            <a:avLst/>
          </a:prstGeom>
          <a:noFill/>
          <a:ln>
            <a:noFill/>
          </a:ln>
        </p:spPr>
      </p:pic>
      <p:pic>
        <p:nvPicPr>
          <p:cNvPr id="103" name="Shape 103"/>
          <p:cNvPicPr preferRelativeResize="0"/>
          <p:nvPr/>
        </p:nvPicPr>
        <p:blipFill>
          <a:blip r:embed="rId4">
            <a:alphaModFix/>
          </a:blip>
          <a:stretch>
            <a:fillRect/>
          </a:stretch>
        </p:blipFill>
        <p:spPr>
          <a:xfrm>
            <a:off x="1389539" y="869450"/>
            <a:ext cx="6007686" cy="4153825"/>
          </a:xfrm>
          <a:prstGeom prst="rect">
            <a:avLst/>
          </a:prstGeom>
          <a:noFill/>
          <a:ln>
            <a:noFill/>
          </a:ln>
        </p:spPr>
      </p:pic>
      <p:pic>
        <p:nvPicPr>
          <p:cNvPr descr="LOGO_INS_LEMA_QUADRAT.png" id="104" name="Shape 104"/>
          <p:cNvPicPr preferRelativeResize="0"/>
          <p:nvPr/>
        </p:nvPicPr>
        <p:blipFill>
          <a:blip r:embed="rId5">
            <a:alphaModFix/>
          </a:blip>
          <a:stretch>
            <a:fillRect/>
          </a:stretch>
        </p:blipFill>
        <p:spPr>
          <a:xfrm>
            <a:off x="0" y="-13024"/>
            <a:ext cx="754089" cy="882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913025" y="434300"/>
            <a:ext cx="3521700" cy="572700"/>
          </a:xfrm>
          <a:prstGeom prst="rect">
            <a:avLst/>
          </a:prstGeom>
        </p:spPr>
        <p:txBody>
          <a:bodyPr anchorCtr="0" anchor="t" bIns="91425" lIns="91425" rIns="91425" tIns="91425">
            <a:noAutofit/>
          </a:bodyPr>
          <a:lstStyle/>
          <a:p>
            <a:pPr lvl="0">
              <a:spcBef>
                <a:spcPts val="0"/>
              </a:spcBef>
              <a:buNone/>
            </a:pPr>
            <a:r>
              <a:rPr lang="ca">
                <a:solidFill>
                  <a:srgbClr val="5B5B5B"/>
                </a:solidFill>
              </a:rPr>
              <a:t>Identity or Identities</a:t>
            </a:r>
          </a:p>
        </p:txBody>
      </p:sp>
      <p:pic>
        <p:nvPicPr>
          <p:cNvPr descr="LOGO_INS_LEMA_QUADRAT.png" id="110" name="Shape 110"/>
          <p:cNvPicPr preferRelativeResize="0"/>
          <p:nvPr/>
        </p:nvPicPr>
        <p:blipFill>
          <a:blip r:embed="rId3">
            <a:alphaModFix/>
          </a:blip>
          <a:stretch>
            <a:fillRect/>
          </a:stretch>
        </p:blipFill>
        <p:spPr>
          <a:xfrm>
            <a:off x="0" y="-13024"/>
            <a:ext cx="754089" cy="882474"/>
          </a:xfrm>
          <a:prstGeom prst="rect">
            <a:avLst/>
          </a:prstGeom>
          <a:noFill/>
          <a:ln>
            <a:noFill/>
          </a:ln>
        </p:spPr>
      </p:pic>
      <p:pic>
        <p:nvPicPr>
          <p:cNvPr id="111" name="Shape 111"/>
          <p:cNvPicPr preferRelativeResize="0"/>
          <p:nvPr/>
        </p:nvPicPr>
        <p:blipFill>
          <a:blip r:embed="rId4">
            <a:alphaModFix/>
          </a:blip>
          <a:stretch>
            <a:fillRect/>
          </a:stretch>
        </p:blipFill>
        <p:spPr>
          <a:xfrm>
            <a:off x="1511250" y="1480650"/>
            <a:ext cx="5731050" cy="3498150"/>
          </a:xfrm>
          <a:prstGeom prst="rect">
            <a:avLst/>
          </a:prstGeom>
          <a:noFill/>
          <a:ln>
            <a:noFill/>
          </a:ln>
        </p:spPr>
      </p:pic>
      <p:pic>
        <p:nvPicPr>
          <p:cNvPr id="112" name="Shape 112"/>
          <p:cNvPicPr preferRelativeResize="0"/>
          <p:nvPr/>
        </p:nvPicPr>
        <p:blipFill>
          <a:blip r:embed="rId5">
            <a:alphaModFix/>
          </a:blip>
          <a:stretch>
            <a:fillRect/>
          </a:stretch>
        </p:blipFill>
        <p:spPr>
          <a:xfrm>
            <a:off x="7397230" y="-1"/>
            <a:ext cx="1746769" cy="765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869450"/>
            <a:ext cx="8520600" cy="572700"/>
          </a:xfrm>
          <a:prstGeom prst="rect">
            <a:avLst/>
          </a:prstGeom>
        </p:spPr>
        <p:txBody>
          <a:bodyPr anchorCtr="0" anchor="t" bIns="91425" lIns="91425" rIns="91425" tIns="91425">
            <a:noAutofit/>
          </a:bodyPr>
          <a:lstStyle/>
          <a:p>
            <a:pPr lvl="0">
              <a:spcBef>
                <a:spcPts val="0"/>
              </a:spcBef>
              <a:buNone/>
            </a:pPr>
            <a:r>
              <a:rPr lang="ca">
                <a:solidFill>
                  <a:schemeClr val="dk2"/>
                </a:solidFill>
              </a:rPr>
              <a:t>In conclusion</a:t>
            </a:r>
          </a:p>
        </p:txBody>
      </p:sp>
      <p:sp>
        <p:nvSpPr>
          <p:cNvPr id="118" name="Shape 118"/>
          <p:cNvSpPr txBox="1"/>
          <p:nvPr>
            <p:ph idx="1" type="body"/>
          </p:nvPr>
        </p:nvSpPr>
        <p:spPr>
          <a:xfrm>
            <a:off x="1067650" y="1688150"/>
            <a:ext cx="7197000" cy="2356800"/>
          </a:xfrm>
          <a:prstGeom prst="rect">
            <a:avLst/>
          </a:prstGeom>
        </p:spPr>
        <p:txBody>
          <a:bodyPr anchorCtr="0" anchor="t" bIns="91425" lIns="91425" rIns="91425" tIns="91425">
            <a:noAutofit/>
          </a:bodyPr>
          <a:lstStyle/>
          <a:p>
            <a:pPr indent="-228600" lvl="0" marL="457200" rtl="0">
              <a:spcBef>
                <a:spcPts val="0"/>
              </a:spcBef>
            </a:pPr>
            <a:r>
              <a:rPr lang="ca"/>
              <a:t>Europeans have a </a:t>
            </a:r>
            <a:r>
              <a:rPr b="1" lang="ca"/>
              <a:t>common history, geography, economy and view of the world</a:t>
            </a:r>
            <a:r>
              <a:rPr lang="ca"/>
              <a:t>.</a:t>
            </a:r>
          </a:p>
          <a:p>
            <a:pPr indent="-228600" lvl="0" marL="457200" rtl="0">
              <a:spcBef>
                <a:spcPts val="0"/>
              </a:spcBef>
            </a:pPr>
            <a:r>
              <a:rPr lang="ca"/>
              <a:t>Europeans identify themselves as such and identify themselves with a set of core genuinely </a:t>
            </a:r>
            <a:r>
              <a:rPr b="1" lang="ca"/>
              <a:t>European values</a:t>
            </a:r>
            <a:r>
              <a:rPr lang="ca"/>
              <a:t>. </a:t>
            </a:r>
          </a:p>
          <a:p>
            <a:pPr indent="-228600" lvl="0" marL="457200">
              <a:spcBef>
                <a:spcPts val="0"/>
              </a:spcBef>
            </a:pPr>
            <a:r>
              <a:rPr lang="ca"/>
              <a:t>European share joint symbols, traditions and other cultural elements and believe in a </a:t>
            </a:r>
            <a:r>
              <a:rPr b="1" lang="ca"/>
              <a:t>joint future</a:t>
            </a:r>
            <a:r>
              <a:rPr lang="ca"/>
              <a:t> they </a:t>
            </a:r>
            <a:r>
              <a:rPr b="1" lang="ca"/>
              <a:t>want to share.</a:t>
            </a:r>
          </a:p>
        </p:txBody>
      </p:sp>
      <p:pic>
        <p:nvPicPr>
          <p:cNvPr descr="LOGO_INS_LEMA_QUADRAT.png" id="119" name="Shape 119"/>
          <p:cNvPicPr preferRelativeResize="0"/>
          <p:nvPr/>
        </p:nvPicPr>
        <p:blipFill>
          <a:blip r:embed="rId3">
            <a:alphaModFix/>
          </a:blip>
          <a:stretch>
            <a:fillRect/>
          </a:stretch>
        </p:blipFill>
        <p:spPr>
          <a:xfrm>
            <a:off x="0" y="-13024"/>
            <a:ext cx="754089" cy="882474"/>
          </a:xfrm>
          <a:prstGeom prst="rect">
            <a:avLst/>
          </a:prstGeom>
          <a:noFill/>
          <a:ln>
            <a:noFill/>
          </a:ln>
        </p:spPr>
      </p:pic>
      <p:pic>
        <p:nvPicPr>
          <p:cNvPr id="120" name="Shape 120"/>
          <p:cNvPicPr preferRelativeResize="0"/>
          <p:nvPr/>
        </p:nvPicPr>
        <p:blipFill>
          <a:blip r:embed="rId4">
            <a:alphaModFix/>
          </a:blip>
          <a:stretch>
            <a:fillRect/>
          </a:stretch>
        </p:blipFill>
        <p:spPr>
          <a:xfrm>
            <a:off x="7397230" y="-1"/>
            <a:ext cx="1746769" cy="765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